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64" r:id="rId4"/>
    <p:sldId id="265" r:id="rId5"/>
    <p:sldId id="273" r:id="rId6"/>
    <p:sldId id="274" r:id="rId7"/>
    <p:sldId id="279" r:id="rId8"/>
    <p:sldId id="275" r:id="rId9"/>
    <p:sldId id="280" r:id="rId10"/>
    <p:sldId id="281" r:id="rId11"/>
    <p:sldId id="283" r:id="rId12"/>
    <p:sldId id="290" r:id="rId13"/>
    <p:sldId id="292" r:id="rId14"/>
    <p:sldId id="282" r:id="rId15"/>
    <p:sldId id="284" r:id="rId16"/>
    <p:sldId id="286" r:id="rId17"/>
    <p:sldId id="293" r:id="rId18"/>
    <p:sldId id="287" r:id="rId19"/>
    <p:sldId id="294" r:id="rId20"/>
    <p:sldId id="295" r:id="rId21"/>
    <p:sldId id="296" r:id="rId22"/>
    <p:sldId id="309" r:id="rId23"/>
    <p:sldId id="288" r:id="rId24"/>
    <p:sldId id="297" r:id="rId25"/>
    <p:sldId id="289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263" r:id="rId35"/>
  </p:sldIdLst>
  <p:sldSz cx="12192000" cy="6858000"/>
  <p:notesSz cx="6858000" cy="9144000"/>
  <p:embeddedFontLst>
    <p:embeddedFont>
      <p:font typeface="타이포_쌍문동 B" panose="02020803020101020101" pitchFamily="18" charset="-127"/>
      <p:bold r:id="rId37"/>
    </p:embeddedFont>
    <p:embeddedFont>
      <p:font typeface="Tmon몬소리 Black" panose="02000A03000000000000" pitchFamily="2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1B5"/>
    <a:srgbClr val="F76398"/>
    <a:srgbClr val="765083"/>
    <a:srgbClr val="9BAEB5"/>
    <a:srgbClr val="755F5C"/>
    <a:srgbClr val="916158"/>
    <a:srgbClr val="AF8A62"/>
    <a:srgbClr val="966258"/>
    <a:srgbClr val="329E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04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77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8358-1254-45A7-89FD-DE79F1EBB50D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04B66-B7A0-4064-AF35-2431233741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071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gradFill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35A46F9-0696-414B-BA99-9A6DAE033D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rgbClr val="784F84"/>
              </a:gs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100000">
                <a:srgbClr val="329EB4">
                  <a:alpha val="89000"/>
                  <a:lumMod val="47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A7F5DF-854C-40A4-9E4D-CF7D10934C78}"/>
              </a:ext>
            </a:extLst>
          </p:cNvPr>
          <p:cNvSpPr/>
          <p:nvPr userDrawn="1"/>
        </p:nvSpPr>
        <p:spPr>
          <a:xfrm>
            <a:off x="4166505" y="501007"/>
            <a:ext cx="3858988" cy="5238486"/>
          </a:xfrm>
          <a:prstGeom prst="roundRect">
            <a:avLst>
              <a:gd name="adj" fmla="val 2943"/>
            </a:avLst>
          </a:prstGeom>
          <a:solidFill>
            <a:schemeClr val="bg1">
              <a:alpha val="2000"/>
            </a:schemeClr>
          </a:solidFill>
          <a:ln w="3175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EA78393-8C63-4AA8-8DB6-F0C1BAB4F76F}"/>
              </a:ext>
            </a:extLst>
          </p:cNvPr>
          <p:cNvCxnSpPr>
            <a:cxnSpLocks/>
          </p:cNvCxnSpPr>
          <p:nvPr userDrawn="1"/>
        </p:nvCxnSpPr>
        <p:spPr>
          <a:xfrm>
            <a:off x="6426200" y="1345569"/>
            <a:ext cx="1217836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A62176-064F-4E41-AA40-0ECCA8DDF6A9}"/>
              </a:ext>
            </a:extLst>
          </p:cNvPr>
          <p:cNvCxnSpPr>
            <a:cxnSpLocks/>
          </p:cNvCxnSpPr>
          <p:nvPr userDrawn="1"/>
        </p:nvCxnSpPr>
        <p:spPr>
          <a:xfrm>
            <a:off x="4564291" y="1345569"/>
            <a:ext cx="1217836" cy="0"/>
          </a:xfrm>
          <a:prstGeom prst="line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64291" y="1495573"/>
            <a:ext cx="3063417" cy="2887102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/>
              <a:t>MEMORIES </a:t>
            </a:r>
            <a:br>
              <a:rPr lang="en-US" altLang="ko-KR" dirty="0"/>
            </a:br>
            <a:r>
              <a:rPr lang="en-US" altLang="ko-KR" dirty="0"/>
              <a:t>DO NOT </a:t>
            </a:r>
            <a:br>
              <a:rPr lang="en-US" altLang="ko-KR" dirty="0"/>
            </a:br>
            <a:r>
              <a:rPr lang="en-US" altLang="ko-KR" dirty="0"/>
              <a:t>OPEN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64291" y="4491137"/>
            <a:ext cx="3063417" cy="394229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4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FREE PPT TEMPLATE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4291" y="6225580"/>
            <a:ext cx="3063418" cy="301756"/>
          </a:xfrm>
        </p:spPr>
        <p:txBody>
          <a:bodyPr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2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D88BE4B-FB0A-4814-87BB-C42255BC764C}"/>
              </a:ext>
            </a:extLst>
          </p:cNvPr>
          <p:cNvCxnSpPr>
            <a:cxnSpLocks/>
          </p:cNvCxnSpPr>
          <p:nvPr userDrawn="1"/>
        </p:nvCxnSpPr>
        <p:spPr>
          <a:xfrm>
            <a:off x="4526194" y="4485316"/>
            <a:ext cx="3131909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</p:cNvCxnSpPr>
          <p:nvPr userDrawn="1"/>
        </p:nvCxnSpPr>
        <p:spPr>
          <a:xfrm>
            <a:off x="4526194" y="4895884"/>
            <a:ext cx="3131909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327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gradFill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35A46F9-0696-414B-BA99-9A6DAE033D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rgbClr val="784F84"/>
              </a:gs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100000">
                <a:srgbClr val="329EB4">
                  <a:alpha val="89000"/>
                  <a:lumMod val="47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3A7F5DF-854C-40A4-9E4D-CF7D10934C78}"/>
              </a:ext>
            </a:extLst>
          </p:cNvPr>
          <p:cNvSpPr/>
          <p:nvPr userDrawn="1"/>
        </p:nvSpPr>
        <p:spPr>
          <a:xfrm>
            <a:off x="-93132" y="2388576"/>
            <a:ext cx="4902200" cy="2080847"/>
          </a:xfrm>
          <a:prstGeom prst="roundRect">
            <a:avLst>
              <a:gd name="adj" fmla="val 2943"/>
            </a:avLst>
          </a:prstGeom>
          <a:solidFill>
            <a:schemeClr val="bg1">
              <a:alpha val="2000"/>
            </a:schemeClr>
          </a:solidFill>
          <a:ln w="3175">
            <a:solidFill>
              <a:schemeClr val="bg1">
                <a:alpha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38BC32-ED6E-4DA8-A326-664FF691F1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0437" y="2973610"/>
            <a:ext cx="3063417" cy="390136"/>
          </a:xfrm>
        </p:spPr>
        <p:txBody>
          <a:bodyPr lIns="0" tIns="0" rIns="0" bIns="0" anchor="ctr"/>
          <a:lstStyle>
            <a:lvl1pPr marL="0" indent="0" algn="dist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4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CAC8E5-CA74-41BA-A402-EFEEEFEF5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719733" y="1853793"/>
            <a:ext cx="2472266" cy="3150414"/>
          </a:xfrm>
        </p:spPr>
        <p:txBody>
          <a:bodyPr anchor="ctr">
            <a:normAutofit/>
          </a:bodyPr>
          <a:lstStyle>
            <a:lvl1pPr marL="285750" indent="-28575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Char char="•"/>
              <a:defRPr lang="ko-KR" altLang="en-US" sz="14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Design</a:t>
            </a:r>
          </a:p>
          <a:p>
            <a:r>
              <a:rPr lang="en-US" altLang="ko-KR" dirty="0"/>
              <a:t>Concept</a:t>
            </a:r>
          </a:p>
          <a:p>
            <a:r>
              <a:rPr lang="en-US" altLang="ko-KR" dirty="0"/>
              <a:t>Art</a:t>
            </a:r>
          </a:p>
          <a:p>
            <a:r>
              <a:rPr lang="en-US" altLang="ko-KR" dirty="0"/>
              <a:t>Style</a:t>
            </a:r>
          </a:p>
          <a:p>
            <a:r>
              <a:rPr lang="en-US" altLang="ko-KR" dirty="0"/>
              <a:t>Inspiration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260BD-3467-471D-85DE-5107A8AA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436" y="3480841"/>
            <a:ext cx="3063418" cy="301756"/>
          </a:xfrm>
        </p:spPr>
        <p:txBody>
          <a:bodyPr/>
          <a:lstStyle>
            <a:lvl1pPr marL="0" indent="0" algn="dist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CD03B2-D523-40F7-801B-34AE16FFD78B}"/>
              </a:ext>
            </a:extLst>
          </p:cNvPr>
          <p:cNvCxnSpPr>
            <a:cxnSpLocks/>
            <a:stCxn id="11" idx="3"/>
            <a:endCxn id="3" idx="1"/>
          </p:cNvCxnSpPr>
          <p:nvPr userDrawn="1"/>
        </p:nvCxnSpPr>
        <p:spPr>
          <a:xfrm>
            <a:off x="4809068" y="3429000"/>
            <a:ext cx="4910665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3106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C769A4-1AF0-4601-A129-B9B89BBAC88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48000">
                <a:srgbClr val="784F84"/>
              </a:gs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100000">
                <a:srgbClr val="329EB4">
                  <a:alpha val="89000"/>
                  <a:lumMod val="47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2973" y="431873"/>
            <a:ext cx="5459134" cy="511062"/>
          </a:xfrm>
        </p:spPr>
        <p:txBody>
          <a:bodyPr lIns="0" tIns="0" rIns="0" bIns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214777" y="2400301"/>
            <a:ext cx="3785136" cy="2150532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2974" y="1081908"/>
            <a:ext cx="2999582" cy="323982"/>
          </a:xfrm>
          <a:noFill/>
        </p:spPr>
        <p:txBody>
          <a:bodyPr lIns="0" tIns="0" rIns="0" bIns="0"/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3671" y="6461578"/>
            <a:ext cx="406242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B13E5F3-43E4-4991-AB13-168EA5721460}"/>
              </a:ext>
            </a:extLst>
          </p:cNvPr>
          <p:cNvCxnSpPr>
            <a:cxnSpLocks/>
          </p:cNvCxnSpPr>
          <p:nvPr userDrawn="1"/>
        </p:nvCxnSpPr>
        <p:spPr>
          <a:xfrm>
            <a:off x="1208088" y="188913"/>
            <a:ext cx="0" cy="6480175"/>
          </a:xfrm>
          <a:prstGeom prst="line">
            <a:avLst/>
          </a:prstGeom>
          <a:ln w="317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6F702472-425D-4C3F-9D43-E7073782F9C3}"/>
              </a:ext>
            </a:extLst>
          </p:cNvPr>
          <p:cNvSpPr/>
          <p:nvPr userDrawn="1"/>
        </p:nvSpPr>
        <p:spPr>
          <a:xfrm>
            <a:off x="1161264" y="3382433"/>
            <a:ext cx="93134" cy="93134"/>
          </a:xfrm>
          <a:prstGeom prst="diamond">
            <a:avLst/>
          </a:prstGeom>
          <a:solidFill>
            <a:schemeClr val="bg1"/>
          </a:solidFill>
          <a:ln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4DACF00-4650-4587-8067-0A70D73A59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400" y="5160963"/>
            <a:ext cx="928688" cy="150812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20000"/>
              </a:lnSpc>
              <a:defRPr lang="ko-KR" altLang="en-US" sz="11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en-US" altLang="ko-KR" sz="1100" dirty="0"/>
              <a:t>Mood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Concept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Design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Marketing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Summary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D353F1C-6A88-4333-8FCD-E39581304F39}"/>
              </a:ext>
            </a:extLst>
          </p:cNvPr>
          <p:cNvCxnSpPr>
            <a:cxnSpLocks/>
          </p:cNvCxnSpPr>
          <p:nvPr userDrawn="1"/>
        </p:nvCxnSpPr>
        <p:spPr>
          <a:xfrm flipV="1">
            <a:off x="192088" y="5160883"/>
            <a:ext cx="0" cy="1508206"/>
          </a:xfrm>
          <a:prstGeom prst="line">
            <a:avLst/>
          </a:prstGeom>
          <a:noFill/>
          <a:ln w="635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F0DEC780-904F-45B7-ABCC-53EDA51934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88913"/>
            <a:ext cx="1208088" cy="1394354"/>
          </a:xfrm>
          <a:prstGeom prst="roundRect">
            <a:avLst>
              <a:gd name="adj" fmla="val 0"/>
            </a:avLst>
          </a:prstGeom>
          <a:solidFill>
            <a:schemeClr val="bg1">
              <a:alpha val="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000" tIns="45720" rIns="144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ko-KR" altLang="en-US" sz="800" dirty="0">
                <a:solidFill>
                  <a:schemeClr val="lt1"/>
                </a:solidFill>
              </a:defRPr>
            </a:lvl1pPr>
          </a:lstStyle>
          <a:p>
            <a:pPr lvl="0" algn="ctr"/>
            <a:r>
              <a:rPr lang="en-US" altLang="ko-KR" dirty="0"/>
              <a:t>MEMORIES</a:t>
            </a:r>
          </a:p>
          <a:p>
            <a:pPr lvl="0" algn="ctr"/>
            <a:r>
              <a:rPr lang="en-US" altLang="ko-KR" dirty="0"/>
              <a:t>DO NOT</a:t>
            </a:r>
          </a:p>
          <a:p>
            <a:pPr lvl="0" algn="ctr"/>
            <a:r>
              <a:rPr lang="en-US" altLang="ko-KR" dirty="0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6665777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745" userDrawn="1">
          <p15:clr>
            <a:srgbClr val="FBAE40"/>
          </p15:clr>
        </p15:guide>
        <p15:guide id="4" pos="1935" userDrawn="1">
          <p15:clr>
            <a:srgbClr val="FBAE40"/>
          </p15:clr>
        </p15:guide>
        <p15:guide id="5" pos="121" userDrawn="1">
          <p15:clr>
            <a:srgbClr val="FBAE40"/>
          </p15:clr>
        </p15:guide>
        <p15:guide id="6" pos="7559" userDrawn="1">
          <p15:clr>
            <a:srgbClr val="FBAE40"/>
          </p15:clr>
        </p15:guide>
        <p15:guide id="7" orient="horz" pos="119" userDrawn="1">
          <p15:clr>
            <a:srgbClr val="FBAE40"/>
          </p15:clr>
        </p15:guide>
        <p15:guide id="8" orient="horz" pos="420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C769A4-1AF0-4601-A129-B9B89BBAC8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rgbClr val="784F84"/>
              </a:gs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100000">
                <a:srgbClr val="329EB4">
                  <a:alpha val="89000"/>
                  <a:lumMod val="47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3431" y="3760627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280782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6" y="6461881"/>
            <a:ext cx="428307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4CE91C4-5CEE-4EF3-9CCC-1E211DF78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400" y="5160963"/>
            <a:ext cx="928688" cy="150812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20000"/>
              </a:lnSpc>
              <a:defRPr lang="ko-KR" altLang="en-US" sz="11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en-US" altLang="ko-KR" sz="1100" dirty="0"/>
              <a:t>Mood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Concept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Design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Marketing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Summary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59594E-ACCE-4E8E-A8F3-8BE0AAF6EB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92088" y="5160883"/>
            <a:ext cx="0" cy="1508206"/>
          </a:xfrm>
          <a:prstGeom prst="line">
            <a:avLst/>
          </a:prstGeom>
          <a:noFill/>
          <a:ln w="635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9494512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C769A4-1AF0-4601-A129-B9B89BBAC8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8000">
                <a:srgbClr val="784F84"/>
              </a:gs>
              <a:gs pos="0">
                <a:srgbClr val="F76398">
                  <a:lumMod val="64000"/>
                  <a:lumOff val="36000"/>
                </a:srgbClr>
              </a:gs>
              <a:gs pos="15000">
                <a:srgbClr val="F76398"/>
              </a:gs>
              <a:gs pos="100000">
                <a:srgbClr val="329EB4">
                  <a:alpha val="89000"/>
                  <a:lumMod val="47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16C3D1-21F1-41F3-810C-D97609401E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4592" y="596465"/>
            <a:ext cx="5162815" cy="511062"/>
          </a:xfr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Something Just Like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7F3C95-74BF-43B3-B6EE-0557646219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03431" y="3760627"/>
            <a:ext cx="3785136" cy="2908461"/>
          </a:xfrm>
          <a:noFill/>
        </p:spPr>
        <p:txBody>
          <a:bodyPr lIns="0" tIns="0" rIns="0" bIns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altLang="ko-KR" dirty="0"/>
              <a:t>We were staying in Paris</a:t>
            </a:r>
          </a:p>
          <a:p>
            <a:pPr lvl="0"/>
            <a:r>
              <a:rPr lang="en-US" altLang="ko-KR" dirty="0"/>
              <a:t>To get away from your parents</a:t>
            </a:r>
          </a:p>
          <a:p>
            <a:pPr lvl="0"/>
            <a:r>
              <a:rPr lang="en-US" altLang="ko-KR" dirty="0"/>
              <a:t>You look so proud</a:t>
            </a:r>
          </a:p>
          <a:p>
            <a:pPr lvl="0"/>
            <a:r>
              <a:rPr lang="en-US" altLang="ko-KR" dirty="0"/>
              <a:t>Standing there with a frown and a cigarette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CDB36C-5DE0-49DF-8AE8-B1CE1C16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209" y="1280782"/>
            <a:ext cx="2999582" cy="323982"/>
          </a:xfrm>
          <a:noFill/>
        </p:spPr>
        <p:txBody>
          <a:bodyPr lIns="0" tIns="0" rIns="0" bIns="0"/>
          <a:lstStyle>
            <a:lvl1pPr marL="0" indent="0" algn="ct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4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. </a:t>
            </a:r>
            <a:r>
              <a:rPr lang="en-US" dirty="0" err="1"/>
              <a:t>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60080-AE29-43BD-8829-05ABDE2F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1606" y="6461881"/>
            <a:ext cx="428307" cy="223838"/>
          </a:xfrm>
        </p:spPr>
        <p:txBody>
          <a:bodyPr lIns="0" tIns="0" rIns="0" bIns="0"/>
          <a:lstStyle>
            <a:lvl1pPr marL="0" indent="0" algn="r" defTabSz="914400" rtl="0" eaLnBrk="1" latinLnBrk="1" hangingPunct="1">
              <a:lnSpc>
                <a:spcPct val="125000"/>
              </a:lnSpc>
              <a:buFont typeface="Arial" panose="020B0604020202020204" pitchFamily="34" charset="0"/>
              <a:buNone/>
              <a:defRPr lang="en-US" altLang="ko-KR" sz="11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43BF621-4FC3-44DB-97C1-2906C2BBA181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D4CE91C4-5CEE-4EF3-9CCC-1E211DF78B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9400" y="5160963"/>
            <a:ext cx="928688" cy="1508125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20000"/>
              </a:lnSpc>
              <a:defRPr lang="ko-KR" altLang="en-US" sz="11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r>
              <a:rPr lang="en-US" altLang="ko-KR" sz="1100" dirty="0"/>
              <a:t>Mood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Concept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Design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Marketing</a:t>
            </a:r>
          </a:p>
          <a:p>
            <a:r>
              <a:rPr lang="en-US" altLang="ko-KR" sz="1100" dirty="0">
                <a:solidFill>
                  <a:schemeClr val="bg1">
                    <a:alpha val="60000"/>
                  </a:schemeClr>
                </a:solidFill>
              </a:rPr>
              <a:t>Summary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E59594E-ACCE-4E8E-A8F3-8BE0AAF6EBD3}"/>
              </a:ext>
            </a:extLst>
          </p:cNvPr>
          <p:cNvCxnSpPr>
            <a:cxnSpLocks/>
          </p:cNvCxnSpPr>
          <p:nvPr userDrawn="1"/>
        </p:nvCxnSpPr>
        <p:spPr>
          <a:xfrm flipV="1">
            <a:off x="192088" y="5160883"/>
            <a:ext cx="0" cy="1508206"/>
          </a:xfrm>
          <a:prstGeom prst="line">
            <a:avLst/>
          </a:prstGeom>
          <a:noFill/>
          <a:ln w="6350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1339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745">
          <p15:clr>
            <a:srgbClr val="FBAE40"/>
          </p15:clr>
        </p15:guide>
        <p15:guide id="4" pos="1935">
          <p15:clr>
            <a:srgbClr val="FBAE40"/>
          </p15:clr>
        </p15:guide>
        <p15:guide id="5" pos="121">
          <p15:clr>
            <a:srgbClr val="FBAE40"/>
          </p15:clr>
        </p15:guide>
        <p15:guide id="6" pos="7559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orient="horz" pos="420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alpha val="98000"/>
              </a:schemeClr>
            </a:gs>
            <a:gs pos="53000">
              <a:schemeClr val="bg1">
                <a:alpha val="87000"/>
              </a:schemeClr>
            </a:gs>
            <a:gs pos="100000">
              <a:schemeClr val="bg1">
                <a:alpha val="91000"/>
              </a:schemeClr>
            </a:gs>
          </a:gsLst>
          <a:path path="circle">
            <a:fillToRect l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480D59-8DBB-4702-B184-07DE046C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2375"/>
            <a:ext cx="10515600" cy="5110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7040C-4277-4290-81E4-40F492866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06232"/>
            <a:ext cx="2983029" cy="359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23AAFA-6A83-48FE-8039-508A9FD23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9295" y="6388034"/>
            <a:ext cx="11811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ctr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D4D09E-1386-4024-8256-C8485A6CD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81533" y="6388034"/>
            <a:ext cx="3063418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Designed by L@rgo 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6BB5C4-1746-4F41-AE85-C9E9C4B2B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25174"/>
            <a:ext cx="2743200" cy="3017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l">
              <a:lnSpc>
                <a:spcPct val="125000"/>
              </a:lnSpc>
              <a:buFont typeface="Arial" panose="020B0604020202020204" pitchFamily="34" charset="0"/>
              <a:buNone/>
              <a:defRPr sz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43BF621-4FC3-44DB-97C1-2906C2BBA18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601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6" r:id="rId4"/>
    <p:sldLayoutId id="2147483652" r:id="rId5"/>
  </p:sldLayoutIdLst>
  <p:hf hdr="0" dt="0"/>
  <p:txStyles>
    <p:titleStyle>
      <a:lvl1pPr marL="0" indent="0" algn="l" defTabSz="914400" rtl="0" eaLnBrk="1" latinLnBrk="1" hangingPunct="1">
        <a:lnSpc>
          <a:spcPct val="125000"/>
        </a:lnSpc>
        <a:spcBef>
          <a:spcPct val="0"/>
        </a:spcBef>
        <a:buFont typeface="Arial" panose="020B0604020202020204" pitchFamily="34" charset="0"/>
        <a:buNone/>
        <a:defRPr sz="32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125000"/>
        </a:lnSpc>
        <a:spcBef>
          <a:spcPts val="10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1" hangingPunct="1">
        <a:lnSpc>
          <a:spcPct val="125000"/>
        </a:lnSpc>
        <a:spcBef>
          <a:spcPts val="500"/>
        </a:spcBef>
        <a:buFont typeface="Arial" panose="020B0604020202020204" pitchFamily="34" charset="0"/>
        <a:buNone/>
        <a:defRPr sz="2000" kern="120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7.wdp"/><Relationship Id="rId11" Type="http://schemas.microsoft.com/office/2007/relationships/hdphoto" Target="../media/hdphoto9.wdp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0" tIns="0" rIns="0" bIns="0">
            <a:normAutofit/>
          </a:bodyPr>
          <a:lstStyle/>
          <a:p>
            <a:pPr algn="dist"/>
            <a:r>
              <a:rPr lang="ko-KR" altLang="en-US" sz="2000" dirty="0" err="1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쌒편한</a:t>
            </a:r>
            <a:r>
              <a:rPr lang="ko-KR" altLang="en-US" sz="2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세상</a:t>
            </a:r>
            <a:endParaRPr lang="ko-KR" altLang="en-US" sz="2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02623" y="6088852"/>
            <a:ext cx="5416062" cy="301756"/>
          </a:xfrm>
        </p:spPr>
        <p:txBody>
          <a:bodyPr/>
          <a:lstStyle/>
          <a:p>
            <a:r>
              <a:rPr lang="en-US" altLang="ko-KR" sz="16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SAMSUNG SOFTWARE ACADEMY GUMI_2</a:t>
            </a:r>
            <a:r>
              <a:rPr lang="ko-KR" altLang="en-US" sz="16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반 </a:t>
            </a:r>
            <a:r>
              <a:rPr lang="en-US" altLang="ko-KR" sz="16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r>
              <a:rPr lang="ko-KR" altLang="en-US" sz="16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</a:t>
            </a:r>
            <a:endParaRPr lang="ko-KR" altLang="en-US" sz="16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17E450-A9A3-48FA-8F6E-DAF97DF239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8100"/>
            <a:ext cx="355600" cy="301625"/>
          </a:xfrm>
        </p:spPr>
        <p:txBody>
          <a:bodyPr/>
          <a:lstStyle/>
          <a:p>
            <a:fld id="{143BF621-4FC3-44DB-97C1-2906C2BBA181}" type="slidenum">
              <a:rPr lang="ko-KR" altLang="en-US" smtClean="0"/>
              <a:t>1</a:t>
            </a:fld>
            <a:endParaRPr lang="ko-KR" altLang="en-US" dirty="0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F88D33E-EC5F-4CFE-9542-F7A81D990A72}"/>
              </a:ext>
            </a:extLst>
          </p:cNvPr>
          <p:cNvSpPr/>
          <p:nvPr/>
        </p:nvSpPr>
        <p:spPr>
          <a:xfrm>
            <a:off x="6054725" y="6006302"/>
            <a:ext cx="82550" cy="82550"/>
          </a:xfrm>
          <a:prstGeom prst="diamond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9424ED7-C9CF-4127-8DE9-CE3A2F4232F4}"/>
              </a:ext>
            </a:extLst>
          </p:cNvPr>
          <p:cNvSpPr/>
          <p:nvPr/>
        </p:nvSpPr>
        <p:spPr>
          <a:xfrm>
            <a:off x="5947298" y="1196867"/>
            <a:ext cx="297405" cy="297405"/>
          </a:xfrm>
          <a:prstGeom prst="diamond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9F8252A-AEEE-4ACD-9769-F22D02FD7205}"/>
              </a:ext>
            </a:extLst>
          </p:cNvPr>
          <p:cNvSpPr/>
          <p:nvPr/>
        </p:nvSpPr>
        <p:spPr>
          <a:xfrm>
            <a:off x="6019691" y="1269262"/>
            <a:ext cx="152615" cy="152615"/>
          </a:xfrm>
          <a:prstGeom prst="diamond">
            <a:avLst/>
          </a:prstGeom>
          <a:ln w="317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62" y="1510813"/>
            <a:ext cx="3213625" cy="26473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0" y="93301"/>
            <a:ext cx="1941544" cy="11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7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10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USER 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343" y="1150286"/>
            <a:ext cx="3401158" cy="54215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252" y="1152229"/>
            <a:ext cx="3418448" cy="541962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9001003" y="1806602"/>
            <a:ext cx="1011115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374946" y="382066"/>
            <a:ext cx="2004313" cy="6189791"/>
            <a:chOff x="1374946" y="382066"/>
            <a:chExt cx="2004313" cy="61897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4946" y="382066"/>
              <a:ext cx="2004313" cy="6189791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1477108" y="2180492"/>
              <a:ext cx="1415561" cy="6506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501894" y="5160963"/>
              <a:ext cx="1636960" cy="14108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꺾인 연결선 15"/>
          <p:cNvCxnSpPr/>
          <p:nvPr/>
        </p:nvCxnSpPr>
        <p:spPr>
          <a:xfrm flipV="1">
            <a:off x="6471138" y="1907931"/>
            <a:ext cx="2529865" cy="2453054"/>
          </a:xfrm>
          <a:prstGeom prst="bentConnector3">
            <a:avLst/>
          </a:prstGeom>
          <a:ln w="28575">
            <a:solidFill>
              <a:srgbClr val="F7639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25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11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MISSION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03123" y="2955464"/>
            <a:ext cx="4596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쿠키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상세페이지 이동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참여자 목록보기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미션 기간에 따른 신청하기 버튼의 유무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544"/>
          <a:stretch/>
        </p:blipFill>
        <p:spPr>
          <a:xfrm>
            <a:off x="4526782" y="131528"/>
            <a:ext cx="2621451" cy="653190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531970" y="198253"/>
            <a:ext cx="2198001" cy="6548210"/>
            <a:chOff x="1531970" y="198253"/>
            <a:chExt cx="2198001" cy="65482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1970" y="198253"/>
              <a:ext cx="2198001" cy="654821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625354" y="5460023"/>
              <a:ext cx="1860224" cy="12864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572550" y="2180492"/>
              <a:ext cx="2116839" cy="7749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60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12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MISSION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92208" y="3063434"/>
            <a:ext cx="4007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미션에 해당하는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목록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해당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자세히보기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내가 쓴 글에만 수정하기 가능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참여자 목록보기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다음 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PAGE)</a:t>
            </a:r>
            <a:endParaRPr lang="en-US" altLang="ko-KR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04" y="1028700"/>
            <a:ext cx="3875650" cy="482577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512872" y="4924819"/>
            <a:ext cx="360901" cy="23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5345"/>
          <a:stretch/>
        </p:blipFill>
        <p:spPr>
          <a:xfrm>
            <a:off x="5875805" y="105119"/>
            <a:ext cx="1981399" cy="66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5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13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MISSION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84" y="623604"/>
            <a:ext cx="4437917" cy="552588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029650" y="5160963"/>
            <a:ext cx="792681" cy="227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8894868" y="3072677"/>
            <a:ext cx="3036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참여자 프로필 보기 기능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참여자 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Follow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050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14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POST(MAIN)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99413" y="2951875"/>
            <a:ext cx="4079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사진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댓글 누르면 상세페이지 이동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좋아요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해시태그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댓글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985" y="1157483"/>
            <a:ext cx="4298297" cy="519222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352483" y="309098"/>
            <a:ext cx="2090262" cy="6376621"/>
            <a:chOff x="1352483" y="309098"/>
            <a:chExt cx="2090262" cy="637662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52483" y="309098"/>
              <a:ext cx="2090262" cy="6376621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352484" y="2066192"/>
              <a:ext cx="1979802" cy="6682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409024" y="5233658"/>
              <a:ext cx="1835338" cy="11160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69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15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POST(MAIN)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48787" y="3090375"/>
            <a:ext cx="423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프로필 사진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내가 쓴 글에만 수정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삭제하기 가능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내가 쓴 댓글에만 삭제하기 가능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845" y="131528"/>
            <a:ext cx="34385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4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16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미션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게시판 작성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75315" y="309790"/>
            <a:ext cx="1935594" cy="6312877"/>
            <a:chOff x="1475315" y="309790"/>
            <a:chExt cx="1935594" cy="631287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315" y="309790"/>
              <a:ext cx="1935594" cy="631287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1547446" y="1512276"/>
              <a:ext cx="1793632" cy="6682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47445" y="5407270"/>
              <a:ext cx="1793633" cy="4770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993198" y="131527"/>
            <a:ext cx="2885514" cy="6491139"/>
            <a:chOff x="4037295" y="131528"/>
            <a:chExt cx="2841417" cy="62025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37295" y="131528"/>
              <a:ext cx="2841417" cy="563586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7295" y="5767397"/>
              <a:ext cx="2841417" cy="566687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6878712" y="3358130"/>
            <a:ext cx="531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미션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/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탭으로 구분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해당 카테고리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날짜 등 입력해서 미션 등록하기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3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466" y="1669893"/>
            <a:ext cx="3678641" cy="5063076"/>
          </a:xfrm>
          <a:prstGeom prst="rect">
            <a:avLst/>
          </a:prstGeom>
        </p:spPr>
      </p:pic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17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미션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/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게시판 작성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8712" y="1028700"/>
            <a:ext cx="531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사진을 입력해야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작성 가능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해시태그 자동입력 기능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62" y="131528"/>
            <a:ext cx="3943043" cy="6643251"/>
          </a:xfrm>
          <a:prstGeom prst="rect">
            <a:avLst/>
          </a:prstGeom>
        </p:spPr>
      </p:pic>
      <p:cxnSp>
        <p:nvCxnSpPr>
          <p:cNvPr id="9" name="꺾인 연결선 8"/>
          <p:cNvCxnSpPr/>
          <p:nvPr/>
        </p:nvCxnSpPr>
        <p:spPr>
          <a:xfrm flipV="1">
            <a:off x="4273062" y="3683977"/>
            <a:ext cx="3182815" cy="2479433"/>
          </a:xfrm>
          <a:prstGeom prst="bentConnector3">
            <a:avLst/>
          </a:prstGeom>
          <a:ln w="28575">
            <a:solidFill>
              <a:srgbClr val="FF71B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27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18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SEARCH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013" y="2205038"/>
            <a:ext cx="6427593" cy="16584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53748" y="4685768"/>
            <a:ext cx="531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포스트내용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사용자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해시태그 찾기 기능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021" y="232944"/>
            <a:ext cx="2226558" cy="643614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756021" y="1951891"/>
            <a:ext cx="2068633" cy="13979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756021" y="5723791"/>
            <a:ext cx="2068633" cy="7380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19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SEARCH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20061" y="4241830"/>
            <a:ext cx="531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카테고리 누르면 해당 카테고리의 미션 목록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창으로 이동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40" y="2960937"/>
            <a:ext cx="5343525" cy="36385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44" y="1101602"/>
            <a:ext cx="6427593" cy="16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3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15248" y="3113590"/>
            <a:ext cx="22475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발표 순서</a:t>
            </a:r>
            <a:endParaRPr lang="ko-KR" altLang="en-US" sz="3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9732" y="2472672"/>
            <a:ext cx="1362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1B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01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ko-KR" altLang="en-US" sz="2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1838" y="3667588"/>
            <a:ext cx="1790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1B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02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ko-KR" altLang="en-US" sz="2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16261" y="2472672"/>
            <a:ext cx="1790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1B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03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ko-KR" altLang="en-US" sz="2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11611" y="3667588"/>
            <a:ext cx="1419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1B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04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ko-KR" altLang="en-US" sz="2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06962" y="2472672"/>
            <a:ext cx="1419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71B5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05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ko-KR" altLang="en-US" sz="2000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3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20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SEARCH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5148" y="3228874"/>
            <a:ext cx="531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검색창에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포스트 내용에 있는 글자를 검색하면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   관련 있는 포스트가 출력된다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98035" y="198253"/>
            <a:ext cx="2648866" cy="6596485"/>
            <a:chOff x="1598035" y="198253"/>
            <a:chExt cx="2648866" cy="659648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8035" y="198253"/>
              <a:ext cx="2648866" cy="6596485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778385" y="209535"/>
              <a:ext cx="234090" cy="2005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0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21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SEARCH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78078" y="3127298"/>
            <a:ext cx="3471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사용자 찾기 기능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43" y="2144792"/>
            <a:ext cx="3619500" cy="25146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305923" y="2259623"/>
            <a:ext cx="366939" cy="26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5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22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SEARCH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45948" y="3367374"/>
            <a:ext cx="5313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해시태그를 검색하면 그 해시태그를 포함하는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  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게시글이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나타나는 기능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29866" y="131528"/>
            <a:ext cx="2980172" cy="6563969"/>
            <a:chOff x="1634165" y="151686"/>
            <a:chExt cx="2886832" cy="619709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4165" y="151686"/>
              <a:ext cx="2886832" cy="490341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4165" y="5055100"/>
              <a:ext cx="2886832" cy="1293684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1604000" y="151686"/>
            <a:ext cx="366939" cy="2637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52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23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PROFILE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88738" y="208282"/>
            <a:ext cx="1941642" cy="6253599"/>
            <a:chOff x="1588738" y="208282"/>
            <a:chExt cx="1941642" cy="625359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8738" y="208282"/>
              <a:ext cx="1941642" cy="6253599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1588739" y="1617783"/>
              <a:ext cx="1840262" cy="9319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588738" y="4897313"/>
              <a:ext cx="1840263" cy="9056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862126" y="5453359"/>
            <a:ext cx="4236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사용자의 포스트 수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팔로워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팔로잉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수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내가 쓴 포스트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미션 보기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1" r="812"/>
          <a:stretch/>
        </p:blipFill>
        <p:spPr>
          <a:xfrm>
            <a:off x="3733765" y="151686"/>
            <a:ext cx="3430168" cy="63959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974" y="1327907"/>
            <a:ext cx="2970743" cy="37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0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24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PROFILE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55065" y="3366922"/>
            <a:ext cx="6821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나의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팔로잉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팔로워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목록 보기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팔로잉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/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팔로워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계정을 누르면 해당 계정의 프로필 보기 가능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52" y="1141051"/>
            <a:ext cx="2926789" cy="20417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51" y="3393831"/>
            <a:ext cx="2926789" cy="3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6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25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SIDEBAR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198253"/>
            <a:ext cx="4736123" cy="65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5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26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5838092" y="309790"/>
            <a:ext cx="602114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SIDEBAR – MY MISSION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04609" y="309789"/>
            <a:ext cx="1997758" cy="6152091"/>
            <a:chOff x="1704609" y="309789"/>
            <a:chExt cx="1997758" cy="61520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609" y="309789"/>
              <a:ext cx="1997758" cy="6152091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783356" y="5328137"/>
              <a:ext cx="1847867" cy="4396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83356" y="2309007"/>
              <a:ext cx="1847867" cy="4396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3671" y="1028700"/>
            <a:ext cx="2308841" cy="57274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35591" y="3118398"/>
            <a:ext cx="466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내가 참여하고 있는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미션목록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보이기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SNS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연동 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미션 목록을 누르면 미션상세보기로 이동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9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27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400800" y="309790"/>
            <a:ext cx="5458436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SIDEBAR – MY POST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04609" y="309789"/>
            <a:ext cx="1997758" cy="6152091"/>
            <a:chOff x="1704609" y="309789"/>
            <a:chExt cx="1997758" cy="615209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609" y="309789"/>
              <a:ext cx="1997758" cy="6152091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779554" y="2795953"/>
              <a:ext cx="1847867" cy="2252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779553" y="6016869"/>
              <a:ext cx="1847867" cy="2252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262438" y="1233055"/>
            <a:ext cx="3184648" cy="5228825"/>
            <a:chOff x="4033838" y="626460"/>
            <a:chExt cx="3184648" cy="52288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b="65767"/>
            <a:stretch/>
          </p:blipFill>
          <p:spPr>
            <a:xfrm>
              <a:off x="4033838" y="626460"/>
              <a:ext cx="3184648" cy="2037609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t="46386"/>
            <a:stretch/>
          </p:blipFill>
          <p:spPr>
            <a:xfrm>
              <a:off x="4033838" y="2664069"/>
              <a:ext cx="3184648" cy="3191216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7527678" y="3219631"/>
            <a:ext cx="4664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먼저 내가 참여하고 있는 미션 이름이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뜸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내가 참여하고 있는 미션에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해당하는 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 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내가 쓴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보이게 하기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게시글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목록 누르면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상세보기로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391923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28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239435" y="309790"/>
            <a:ext cx="5619801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SIDEBAR – MY POINT                                                              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04609" y="309789"/>
            <a:ext cx="1997758" cy="6152091"/>
            <a:chOff x="1704609" y="309789"/>
            <a:chExt cx="1997758" cy="615209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4609" y="309789"/>
              <a:ext cx="1997758" cy="6152091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779554" y="5771672"/>
              <a:ext cx="1847867" cy="2252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r="1456"/>
          <a:stretch/>
        </p:blipFill>
        <p:spPr>
          <a:xfrm>
            <a:off x="4639408" y="1137495"/>
            <a:ext cx="2974730" cy="55315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866" y="1313341"/>
            <a:ext cx="2063019" cy="36982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23968" y="5448506"/>
            <a:ext cx="3875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포인트 버튼을 이용한 충전 기능  </a:t>
            </a:r>
            <a:endParaRPr lang="en-US" altLang="ko-KR" dirty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카카오페이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페이코</a:t>
            </a:r>
            <a:r>
              <a:rPr lang="en-US" altLang="ko-KR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이니시스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5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29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4994031" y="309790"/>
            <a:ext cx="686520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SIDEBAR – ACCOUNT SETTINGS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303" y="1342908"/>
            <a:ext cx="3552825" cy="46767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78712" y="3228874"/>
            <a:ext cx="466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계정 설정 </a:t>
            </a:r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👌 이미지 설정 안하면 수정하기 불가능</a:t>
            </a:r>
            <a:endParaRPr lang="en-US" altLang="ko-KR" dirty="0" smtClean="0"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16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3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alpha val="6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alpha val="6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alpha val="6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alpha val="6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alpha val="6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alpha val="6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alpha val="60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alpha val="60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62075" y="522415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6" name="그룹 5"/>
          <p:cNvGrpSpPr/>
          <p:nvPr/>
        </p:nvGrpSpPr>
        <p:grpSpPr>
          <a:xfrm>
            <a:off x="1631949" y="1881554"/>
            <a:ext cx="9714663" cy="3703428"/>
            <a:chOff x="1517649" y="1019908"/>
            <a:chExt cx="9714663" cy="3703428"/>
          </a:xfrm>
        </p:grpSpPr>
        <p:sp>
          <p:nvSpPr>
            <p:cNvPr id="5" name="TextBox 4"/>
            <p:cNvSpPr txBox="1"/>
            <p:nvPr/>
          </p:nvSpPr>
          <p:spPr>
            <a:xfrm>
              <a:off x="5656385" y="1019908"/>
              <a:ext cx="1556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조원 </a:t>
              </a:r>
              <a:r>
                <a:rPr lang="en-US" altLang="ko-KR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: </a:t>
              </a:r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김희정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3285" y="1028700"/>
              <a:ext cx="1556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조원 </a:t>
              </a:r>
              <a:r>
                <a:rPr lang="en-US" altLang="ko-KR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: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강해솔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70185" y="1028700"/>
              <a:ext cx="1556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팀장 </a:t>
              </a:r>
              <a:r>
                <a:rPr lang="en-US" altLang="ko-KR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: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배성재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99485" y="1028700"/>
              <a:ext cx="1556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조원 </a:t>
              </a:r>
              <a:r>
                <a:rPr lang="en-US" altLang="ko-KR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: </a:t>
              </a:r>
              <a:r>
                <a:rPr lang="ko-KR" altLang="en-US" dirty="0" err="1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오혜영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42585" y="1028700"/>
              <a:ext cx="1556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조원 </a:t>
              </a:r>
              <a:r>
                <a:rPr lang="en-US" altLang="ko-KR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: </a:t>
              </a:r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최재혁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7649" y="1794261"/>
              <a:ext cx="1938218" cy="2929075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5045" y="1794260"/>
              <a:ext cx="1857267" cy="292573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5867" y="1794261"/>
              <a:ext cx="1963160" cy="292573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6851" y="1794260"/>
              <a:ext cx="1997210" cy="2925737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80011" y="1794260"/>
              <a:ext cx="1995034" cy="2925737"/>
            </a:xfrm>
            <a:prstGeom prst="rect">
              <a:avLst/>
            </a:prstGeom>
          </p:spPr>
        </p:pic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조원 소개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65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30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0677" y="5884289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374423" y="309790"/>
            <a:ext cx="5484813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기능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SIDEBAR - LOGOUT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23" y="144315"/>
            <a:ext cx="4736123" cy="654140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454239" y="4004418"/>
            <a:ext cx="1847867" cy="225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290" y="1152229"/>
            <a:ext cx="3401158" cy="5421571"/>
          </a:xfrm>
          <a:prstGeom prst="rect">
            <a:avLst/>
          </a:prstGeom>
        </p:spPr>
      </p:pic>
      <p:cxnSp>
        <p:nvCxnSpPr>
          <p:cNvPr id="4" name="꺾인 연결선 3"/>
          <p:cNvCxnSpPr>
            <a:stCxn id="11" idx="3"/>
          </p:cNvCxnSpPr>
          <p:nvPr/>
        </p:nvCxnSpPr>
        <p:spPr>
          <a:xfrm flipV="1">
            <a:off x="3302106" y="1527850"/>
            <a:ext cx="4830779" cy="2589185"/>
          </a:xfrm>
          <a:prstGeom prst="bentConnector3">
            <a:avLst/>
          </a:prstGeom>
          <a:ln w="28575">
            <a:solidFill>
              <a:srgbClr val="FF71B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2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31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5111" y="6208897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영상 시연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새로운 프로젝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456" r="33183"/>
          <a:stretch/>
        </p:blipFill>
        <p:spPr>
          <a:xfrm>
            <a:off x="4037387" y="0"/>
            <a:ext cx="4068705" cy="686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0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32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84271" y="65172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마무리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583"/>
          <a:stretch/>
        </p:blipFill>
        <p:spPr>
          <a:xfrm>
            <a:off x="1676400" y="1151791"/>
            <a:ext cx="9692054" cy="53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33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84271" y="6517299"/>
            <a:ext cx="45719" cy="457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5.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마무리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39" y="131838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34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049432" y="378037"/>
            <a:ext cx="93134" cy="93134"/>
          </a:xfrm>
          <a:prstGeom prst="diamond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8EA4A26-BB6D-4E38-A89A-5586AEEE4506}"/>
              </a:ext>
            </a:extLst>
          </p:cNvPr>
          <p:cNvCxnSpPr/>
          <p:nvPr/>
        </p:nvCxnSpPr>
        <p:spPr>
          <a:xfrm>
            <a:off x="7657338" y="1217282"/>
            <a:ext cx="985176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CAB8C7E-B8F0-4C2C-86DE-AC83CFED739C}"/>
              </a:ext>
            </a:extLst>
          </p:cNvPr>
          <p:cNvCxnSpPr/>
          <p:nvPr/>
        </p:nvCxnSpPr>
        <p:spPr>
          <a:xfrm>
            <a:off x="3598246" y="1212433"/>
            <a:ext cx="985176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원호 17">
            <a:extLst>
              <a:ext uri="{FF2B5EF4-FFF2-40B4-BE49-F238E27FC236}">
                <a16:creationId xmlns:a16="http://schemas.microsoft.com/office/drawing/2014/main" id="{0B1FBBCF-5864-458E-A31F-6CB2C3734B9A}"/>
              </a:ext>
            </a:extLst>
          </p:cNvPr>
          <p:cNvSpPr/>
          <p:nvPr/>
        </p:nvSpPr>
        <p:spPr>
          <a:xfrm>
            <a:off x="4518617" y="2099723"/>
            <a:ext cx="3176382" cy="3176382"/>
          </a:xfrm>
          <a:prstGeom prst="arc">
            <a:avLst>
              <a:gd name="adj1" fmla="val 8180391"/>
              <a:gd name="adj2" fmla="val 3912642"/>
            </a:avLst>
          </a:prstGeom>
          <a:noFill/>
          <a:ln w="6350">
            <a:solidFill>
              <a:schemeClr val="bg1">
                <a:alpha val="50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978C01-3CA0-4F03-B4CA-CA3A74111372}"/>
              </a:ext>
            </a:extLst>
          </p:cNvPr>
          <p:cNvCxnSpPr>
            <a:cxnSpLocks/>
          </p:cNvCxnSpPr>
          <p:nvPr/>
        </p:nvCxnSpPr>
        <p:spPr>
          <a:xfrm>
            <a:off x="7886701" y="3687913"/>
            <a:ext cx="4083199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3B7E75E-C769-496E-9350-E8621B2A288D}"/>
              </a:ext>
            </a:extLst>
          </p:cNvPr>
          <p:cNvCxnSpPr>
            <a:cxnSpLocks/>
          </p:cNvCxnSpPr>
          <p:nvPr/>
        </p:nvCxnSpPr>
        <p:spPr>
          <a:xfrm>
            <a:off x="223546" y="3687913"/>
            <a:ext cx="4103369" cy="0"/>
          </a:xfrm>
          <a:prstGeom prst="line">
            <a:avLst/>
          </a:prstGeom>
          <a:noFill/>
          <a:ln w="6350">
            <a:solidFill>
              <a:schemeClr val="bg1">
                <a:alpha val="50000"/>
              </a:schemeClr>
            </a:solidFill>
            <a:headEnd type="oval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원호 23">
            <a:extLst>
              <a:ext uri="{FF2B5EF4-FFF2-40B4-BE49-F238E27FC236}">
                <a16:creationId xmlns:a16="http://schemas.microsoft.com/office/drawing/2014/main" id="{1C474304-1B04-47F0-8BD7-7EF89C46DA83}"/>
              </a:ext>
            </a:extLst>
          </p:cNvPr>
          <p:cNvSpPr/>
          <p:nvPr/>
        </p:nvSpPr>
        <p:spPr>
          <a:xfrm>
            <a:off x="4326915" y="1908021"/>
            <a:ext cx="3559786" cy="3559786"/>
          </a:xfrm>
          <a:prstGeom prst="arc">
            <a:avLst>
              <a:gd name="adj1" fmla="val 9195260"/>
              <a:gd name="adj2" fmla="val 7431069"/>
            </a:avLst>
          </a:prstGeom>
          <a:noFill/>
          <a:ln w="6350">
            <a:solidFill>
              <a:schemeClr val="bg1">
                <a:alpha val="50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09" y="2364240"/>
            <a:ext cx="3213625" cy="2647346"/>
          </a:xfrm>
          <a:prstGeom prst="rect">
            <a:avLst/>
          </a:prstGeom>
        </p:spPr>
      </p:pic>
      <p:sp>
        <p:nvSpPr>
          <p:cNvPr id="28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 txBox="1">
            <a:spLocks/>
          </p:cNvSpPr>
          <p:nvPr/>
        </p:nvSpPr>
        <p:spPr>
          <a:xfrm>
            <a:off x="4300147" y="536459"/>
            <a:ext cx="3586554" cy="581244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3000" dirty="0" err="1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쌒편한</a:t>
            </a:r>
            <a:r>
              <a:rPr lang="ko-KR" altLang="en-US" sz="3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세상</a:t>
            </a:r>
            <a:endParaRPr lang="ko-KR" altLang="en-US" sz="3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9" name="바닥글 개체 틀 3">
            <a:extLst>
              <a:ext uri="{FF2B5EF4-FFF2-40B4-BE49-F238E27FC236}">
                <a16:creationId xmlns:a16="http://schemas.microsoft.com/office/drawing/2014/main" id="{835AB39F-EAA7-4D9A-AB9F-39DC3771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4535" y="1359536"/>
            <a:ext cx="5416062" cy="301756"/>
          </a:xfrm>
        </p:spPr>
        <p:txBody>
          <a:bodyPr/>
          <a:lstStyle/>
          <a:p>
            <a:r>
              <a:rPr lang="en-US" altLang="ko-KR" sz="16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SAMSUNG SOFTWARE ACADEMY GUMI_2</a:t>
            </a:r>
            <a:r>
              <a:rPr lang="ko-KR" altLang="en-US" sz="16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반 </a:t>
            </a:r>
            <a:r>
              <a:rPr lang="en-US" altLang="ko-KR" sz="16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1</a:t>
            </a:r>
            <a:r>
              <a:rPr lang="ko-KR" altLang="en-US" sz="16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</a:t>
            </a:r>
            <a:endParaRPr lang="ko-KR" altLang="en-US" sz="16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30" name="부제목 2">
            <a:extLst>
              <a:ext uri="{FF2B5EF4-FFF2-40B4-BE49-F238E27FC236}">
                <a16:creationId xmlns:a16="http://schemas.microsoft.com/office/drawing/2014/main" id="{FF5966C9-5428-460E-972F-8ED308900BEA}"/>
              </a:ext>
            </a:extLst>
          </p:cNvPr>
          <p:cNvSpPr txBox="1">
            <a:spLocks/>
          </p:cNvSpPr>
          <p:nvPr/>
        </p:nvSpPr>
        <p:spPr>
          <a:xfrm>
            <a:off x="4326915" y="5875429"/>
            <a:ext cx="3586554" cy="581244"/>
          </a:xfrm>
          <a:prstGeom prst="rect">
            <a:avLst/>
          </a:prstGeom>
          <a:noFill/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1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None/>
              <a:defRPr lang="ko-KR" altLang="en-US" sz="1800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ko-KR" altLang="en-US" sz="2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endParaRPr lang="ko-KR" altLang="en-US" sz="2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1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4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9292" y="554068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제작 배경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3" name="Picture 12" descr="8 professional development goals for creating a bright PR futur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505" y="1509119"/>
            <a:ext cx="2536079" cy="16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Todo Sketch Note List - Free vector graphic on Pixab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59" y="1509119"/>
            <a:ext cx="3809719" cy="190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사람 간단히 미니멀 - Pixabay의 무료 벡터 그래픽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574" y="2927838"/>
            <a:ext cx="1736791" cy="345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02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5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9292" y="554068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제작 배경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2" name="Picture 18" descr="좌절 | 무료 클립 아트 | illustAC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70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89" y="2254014"/>
            <a:ext cx="4017217" cy="401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물음표, 물음표 png | Next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014" y="1461741"/>
            <a:ext cx="6306169" cy="234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6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9292" y="554068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제작 배경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Picture 2" descr="느낌표 3d 작은 사람. 3D 이미지입니다. 격리 된 흰색 배경 로열티 ...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0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584" y="1963722"/>
            <a:ext cx="3541498" cy="472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 rot="785928">
            <a:off x="6762522" y="1385857"/>
            <a:ext cx="675772" cy="2684980"/>
            <a:chOff x="6797690" y="1157258"/>
            <a:chExt cx="970801" cy="3518233"/>
          </a:xfrm>
        </p:grpSpPr>
        <p:sp>
          <p:nvSpPr>
            <p:cNvPr id="3" name="모서리가 둥근 직사각형 2"/>
            <p:cNvSpPr/>
            <p:nvPr/>
          </p:nvSpPr>
          <p:spPr>
            <a:xfrm rot="485288">
              <a:off x="6797690" y="4096756"/>
              <a:ext cx="702706" cy="578735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 rot="485288">
              <a:off x="7065785" y="1157258"/>
              <a:ext cx="702706" cy="2708934"/>
            </a:xfrm>
            <a:prstGeom prst="round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886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7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18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9292" y="554068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소개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제작 배경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9" name="Picture 6" descr="09. 업무 지시와 미션 부여의 차이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53" y="1329642"/>
            <a:ext cx="3800964" cy="190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20대여, 무조건 많은 사람들을 만나라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530" y="2848292"/>
            <a:ext cx="5588262" cy="372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92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8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9292" y="554068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소개 </a:t>
            </a:r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 환경 구성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73352" y="2237048"/>
            <a:ext cx="8840323" cy="2864970"/>
            <a:chOff x="1247151" y="1831787"/>
            <a:chExt cx="8840323" cy="2864970"/>
          </a:xfrm>
        </p:grpSpPr>
        <p:pic>
          <p:nvPicPr>
            <p:cNvPr id="3074" name="Picture 2" descr="파일:IntelliJ IDEA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7373" y="3049616"/>
              <a:ext cx="674047" cy="674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visual studio 2019 new icon – The Dream of Super Surplus Power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1734" y="2861000"/>
              <a:ext cx="1345639" cy="105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Why Migrate to the AWS Cloud? - Dunham Connect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151" y="3279992"/>
              <a:ext cx="2409566" cy="1355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293697" y="1831787"/>
              <a:ext cx="1324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협업 </a:t>
              </a:r>
              <a:r>
                <a:rPr lang="en-US" altLang="ko-KR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Tool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49268" y="1831787"/>
              <a:ext cx="1324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개발 </a:t>
              </a:r>
              <a:r>
                <a:rPr lang="en-US" altLang="ko-KR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Tool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404839" y="1831787"/>
              <a:ext cx="13247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bg1"/>
                  </a:solidFill>
                  <a:latin typeface="타이포_쌍문동 B" panose="02020803020101020101" pitchFamily="18" charset="-127"/>
                  <a:ea typeface="타이포_쌍문동 B" panose="02020803020101020101" pitchFamily="18" charset="-127"/>
                </a:rPr>
                <a:t>개발 환경</a:t>
              </a:r>
              <a:endParaRPr lang="ko-KR" altLang="en-US" dirty="0"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endParaRPr>
            </a:p>
          </p:txBody>
        </p:sp>
        <p:pic>
          <p:nvPicPr>
            <p:cNvPr id="23" name="Picture 10" descr="자바스크립트 프레임워크 소개 3 - Vue.js : TOAST Meetup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60" b="100000" l="9888" r="8988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0618" y="2588831"/>
              <a:ext cx="1865087" cy="1167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스프링 - 해시넷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9646" y="2586527"/>
              <a:ext cx="800113" cy="800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데이터베이스 실습] 마리아디비(MariaDB) 다운로드 및 설치, 정상 설치 ...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647" y="3330645"/>
              <a:ext cx="1366112" cy="1366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4" name="Picture 22" descr="Git 사용법] 3장. GitHub 이용하기. 1. GitHub 이란? | by 프시케 | Medium"/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5066" y="2903919"/>
              <a:ext cx="853451" cy="853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6" name="Picture 24" descr="Jira | Service Desk Integrations | SolarWinds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9407" y="2823971"/>
              <a:ext cx="938067" cy="9693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01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D10BEF8-C3D2-456C-86E5-CDB9D809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F621-4FC3-44DB-97C1-2906C2BBA181}" type="slidenum">
              <a:rPr lang="en-US" altLang="ko-KR" smtClean="0"/>
              <a:pPr/>
              <a:t>9</a:t>
            </a:fld>
            <a:endParaRPr lang="en-US" altLang="en-US" dirty="0"/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41F1084A-D4D4-47EB-8895-913353FE9A22}"/>
              </a:ext>
            </a:extLst>
          </p:cNvPr>
          <p:cNvSpPr/>
          <p:nvPr/>
        </p:nvSpPr>
        <p:spPr>
          <a:xfrm>
            <a:off x="676381" y="105119"/>
            <a:ext cx="93134" cy="93134"/>
          </a:xfrm>
          <a:prstGeom prst="diamond">
            <a:avLst/>
          </a:prstGeom>
          <a:noFill/>
          <a:ln w="9525">
            <a:solidFill>
              <a:schemeClr val="bg1">
                <a:alpha val="50000"/>
              </a:schemeClr>
            </a:solidFill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1" y="131528"/>
            <a:ext cx="1089081" cy="897172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70C1FAEF-62E2-40AA-B0AA-CBBD3346A291}"/>
              </a:ext>
            </a:extLst>
          </p:cNvPr>
          <p:cNvSpPr/>
          <p:nvPr/>
        </p:nvSpPr>
        <p:spPr>
          <a:xfrm>
            <a:off x="179292" y="5540682"/>
            <a:ext cx="61471" cy="614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CFBE389-91DE-4F4E-8060-F96F57ECF1B9}"/>
              </a:ext>
            </a:extLst>
          </p:cNvPr>
          <p:cNvCxnSpPr>
            <a:cxnSpLocks/>
          </p:cNvCxnSpPr>
          <p:nvPr/>
        </p:nvCxnSpPr>
        <p:spPr>
          <a:xfrm>
            <a:off x="4571584" y="900710"/>
            <a:ext cx="762041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708DE2-360B-4E96-AB79-C759F77465F0}"/>
              </a:ext>
            </a:extLst>
          </p:cNvPr>
          <p:cNvSpPr/>
          <p:nvPr/>
        </p:nvSpPr>
        <p:spPr>
          <a:xfrm>
            <a:off x="6878712" y="309790"/>
            <a:ext cx="4980524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소개 </a:t>
            </a:r>
            <a:r>
              <a:rPr lang="en-US" altLang="ko-KR" sz="24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en-US" altLang="ko-KR" sz="2400" dirty="0" err="1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Git</a:t>
            </a:r>
            <a:r>
              <a:rPr lang="en-US" altLang="ko-KR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Branch </a:t>
            </a:r>
            <a:r>
              <a:rPr lang="ko-KR" altLang="en-US" sz="2400" dirty="0" smtClean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관리</a:t>
            </a:r>
            <a:endParaRPr lang="en-US" altLang="ko-KR" sz="240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5" name="텍스트 개체 틀 22">
            <a:extLst>
              <a:ext uri="{FF2B5EF4-FFF2-40B4-BE49-F238E27FC236}">
                <a16:creationId xmlns:a16="http://schemas.microsoft.com/office/drawing/2014/main" id="{26460CAE-9378-4E7C-87BC-288844089F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00" y="5160963"/>
            <a:ext cx="928688" cy="1508125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조원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소개</a:t>
            </a:r>
            <a:endParaRPr lang="en-US" altLang="ko-KR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기능 소개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영상 시연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  <a:p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마무리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pic>
        <p:nvPicPr>
          <p:cNvPr id="2" name="git bran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5626" y="1109939"/>
            <a:ext cx="9168442" cy="514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4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바른고딕 UltraLight"/>
        <a:ea typeface="나눔바른고딕 UltraLight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</TotalTime>
  <Words>829</Words>
  <Application>Microsoft Office PowerPoint</Application>
  <PresentationFormat>와이드스크린</PresentationFormat>
  <Paragraphs>288</Paragraphs>
  <Slides>34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나눔바른고딕 UltraLight</vt:lpstr>
      <vt:lpstr>타이포_쌍문동 B</vt:lpstr>
      <vt:lpstr>나눔바른고딕</vt:lpstr>
      <vt:lpstr>Tmon몬소리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adstorepost.com</dc:creator>
  <cp:lastModifiedBy>multicampus</cp:lastModifiedBy>
  <cp:revision>223</cp:revision>
  <dcterms:created xsi:type="dcterms:W3CDTF">2017-09-29T06:49:54Z</dcterms:created>
  <dcterms:modified xsi:type="dcterms:W3CDTF">2020-08-21T00:17:59Z</dcterms:modified>
</cp:coreProperties>
</file>